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84" r:id="rId6"/>
    <p:sldId id="271" r:id="rId7"/>
    <p:sldId id="266" r:id="rId8"/>
    <p:sldId id="267" r:id="rId9"/>
    <p:sldId id="272" r:id="rId10"/>
    <p:sldId id="277" r:id="rId11"/>
    <p:sldId id="278" r:id="rId12"/>
    <p:sldId id="279" r:id="rId13"/>
    <p:sldId id="280" r:id="rId14"/>
    <p:sldId id="273" r:id="rId15"/>
    <p:sldId id="281" r:id="rId16"/>
    <p:sldId id="282" r:id="rId17"/>
    <p:sldId id="283"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4B5099-4DA5-4143-A4DB-E2D6E0EA58E1}" v="177" dt="2023-12-24T15:48:44.846"/>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5662" autoAdjust="0"/>
  </p:normalViewPr>
  <p:slideViewPr>
    <p:cSldViewPr snapToGrid="0">
      <p:cViewPr varScale="1">
        <p:scale>
          <a:sx n="79" d="100"/>
          <a:sy n="79" d="100"/>
        </p:scale>
        <p:origin x="701"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30-Dec-23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30-Dec-23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 id="2147483685" r:id="rId13"/>
  </p:sldLayoutIdLst>
  <p:hf hd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301841" y="297402"/>
            <a:ext cx="7723572" cy="3108752"/>
          </a:xfrm>
        </p:spPr>
        <p:txBody>
          <a:bodyPr>
            <a:normAutofit fontScale="90000"/>
          </a:bodyPr>
          <a:lstStyle/>
          <a:p>
            <a:r>
              <a:rPr lang="en-US" dirty="0"/>
              <a:t>WELCOME</a:t>
            </a:r>
            <a:br>
              <a:rPr lang="en-US" dirty="0"/>
            </a:br>
            <a:r>
              <a:rPr lang="en-US" dirty="0"/>
              <a:t>TO OUR</a:t>
            </a:r>
            <a:br>
              <a:rPr lang="en-US" dirty="0"/>
            </a:br>
            <a:r>
              <a:rPr lang="en-US" dirty="0"/>
              <a:t>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301841" y="4260715"/>
            <a:ext cx="7528264" cy="1684584"/>
          </a:xfrm>
        </p:spPr>
        <p:txBody>
          <a:bodyPr>
            <a:normAutofit lnSpcReduction="10000"/>
          </a:bodyPr>
          <a:lstStyle/>
          <a:p>
            <a:r>
              <a:rPr lang="en-US" dirty="0"/>
              <a:t>Topic: Optics</a:t>
            </a:r>
          </a:p>
          <a:p>
            <a:r>
              <a:rPr lang="en-US" dirty="0"/>
              <a:t>Course Title: Physics-I</a:t>
            </a:r>
          </a:p>
          <a:p>
            <a:r>
              <a:rPr lang="en-US" dirty="0"/>
              <a:t>Course Code: PHY101</a:t>
            </a:r>
          </a:p>
        </p:txBody>
      </p:sp>
      <p:pic>
        <p:nvPicPr>
          <p:cNvPr id="5" name="Picture Placeholder 4">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a:blip r:embed="rId2"/>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 y="136525"/>
            <a:ext cx="12111644" cy="819149"/>
          </a:xfrm>
        </p:spPr>
        <p:txBody>
          <a:bodyPr>
            <a:normAutofit fontScale="90000"/>
          </a:bodyPr>
          <a:lstStyle/>
          <a:p>
            <a:br>
              <a:rPr lang="en-US" dirty="0"/>
            </a:br>
            <a:r>
              <a:rPr lang="en-US" sz="4000" dirty="0"/>
              <a:t>Theoretical background of optics (4 theories of light)</a:t>
            </a:r>
            <a:br>
              <a:rPr lang="en-US" sz="4000" dirty="0"/>
            </a:br>
            <a:endParaRPr lang="en-US"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10</a:t>
            </a:fld>
            <a:endParaRPr lang="en-US" noProof="0" dirty="0"/>
          </a:p>
        </p:txBody>
      </p:sp>
      <p:sp>
        <p:nvSpPr>
          <p:cNvPr id="3" name="Content Placeholder 2">
            <a:extLst>
              <a:ext uri="{FF2B5EF4-FFF2-40B4-BE49-F238E27FC236}">
                <a16:creationId xmlns:a16="http://schemas.microsoft.com/office/drawing/2014/main" id="{43231C53-6BEB-8B35-7E7F-AE3A56AFAD36}"/>
              </a:ext>
            </a:extLst>
          </p:cNvPr>
          <p:cNvSpPr>
            <a:spLocks noGrp="1"/>
          </p:cNvSpPr>
          <p:nvPr>
            <p:ph sz="quarter" idx="14"/>
          </p:nvPr>
        </p:nvSpPr>
        <p:spPr>
          <a:xfrm>
            <a:off x="539188" y="1444284"/>
            <a:ext cx="11033270" cy="4799316"/>
          </a:xfrm>
        </p:spPr>
        <p:txBody>
          <a:bodyPr>
            <a:normAutofit lnSpcReduction="10000"/>
          </a:bodyPr>
          <a:lstStyle/>
          <a:p>
            <a:pPr marL="0" indent="0">
              <a:buNone/>
            </a:pPr>
            <a:r>
              <a:rPr lang="en-US" dirty="0"/>
              <a:t>The theoretical understanding of light has evolved over centuries, with various theories proposed to explain its nature. Here are four key theories of light:</a:t>
            </a:r>
          </a:p>
          <a:p>
            <a:pPr marL="0" indent="0">
              <a:buNone/>
            </a:pPr>
            <a:r>
              <a:rPr lang="en-US" dirty="0">
                <a:highlight>
                  <a:srgbClr val="00FF00"/>
                </a:highlight>
              </a:rPr>
              <a:t>Electromagnetic theory</a:t>
            </a:r>
          </a:p>
          <a:p>
            <a:pPr marL="0" indent="0">
              <a:buNone/>
            </a:pPr>
            <a:r>
              <a:rPr lang="en-US" u="sng" dirty="0"/>
              <a:t>Proponents:</a:t>
            </a:r>
            <a:r>
              <a:rPr lang="en-US" dirty="0"/>
              <a:t> James Clerk Maxwell.</a:t>
            </a:r>
          </a:p>
          <a:p>
            <a:pPr marL="0" indent="0">
              <a:buNone/>
            </a:pPr>
            <a:r>
              <a:rPr lang="en-US" u="sng" dirty="0"/>
              <a:t>Key Idea: </a:t>
            </a:r>
            <a:r>
              <a:rPr lang="en-US" dirty="0"/>
              <a:t>Light is an electromagnetic wave. Maxwell's equations, formulated in the mid-19th century, showed that varying electric and magnetic fields could propagate through space as a self-sustaining wave.</a:t>
            </a:r>
          </a:p>
          <a:p>
            <a:pPr marL="0" indent="0">
              <a:buNone/>
            </a:pPr>
            <a:r>
              <a:rPr lang="en-US" u="sng" dirty="0"/>
              <a:t>Significance:</a:t>
            </a:r>
            <a:r>
              <a:rPr lang="en-US" dirty="0"/>
              <a:t> Maxwell's electromagnetic theory of light successfully unified electricity and magnetism and predicted the existence of electromagnetic waves, including light. This theory laid the foundation for understanding light as part of the electromagnetic spectrum.</a:t>
            </a:r>
          </a:p>
        </p:txBody>
      </p:sp>
    </p:spTree>
    <p:extLst>
      <p:ext uri="{BB962C8B-B14F-4D97-AF65-F5344CB8AC3E}">
        <p14:creationId xmlns:p14="http://schemas.microsoft.com/office/powerpoint/2010/main" val="232312834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3501014" y="136525"/>
            <a:ext cx="5189972" cy="773776"/>
          </a:xfrm>
        </p:spPr>
        <p:txBody>
          <a:bodyPr>
            <a:normAutofit fontScale="90000"/>
          </a:bodyPr>
          <a:lstStyle/>
          <a:p>
            <a:r>
              <a:rPr lang="en-US" dirty="0"/>
              <a:t>Reflection of Light</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281629" y="1285401"/>
            <a:ext cx="11484759" cy="2586208"/>
          </a:xfrm>
        </p:spPr>
        <p:txBody>
          <a:bodyPr>
            <a:normAutofit fontScale="32500" lnSpcReduction="20000"/>
          </a:bodyPr>
          <a:lstStyle/>
          <a:p>
            <a:pPr algn="l"/>
            <a:r>
              <a:rPr lang="en-US" sz="6400" b="0" i="0" dirty="0">
                <a:solidFill>
                  <a:srgbClr val="444444"/>
                </a:solidFill>
                <a:effectLst/>
                <a:latin typeface="Poppins" panose="00000500000000000000" pitchFamily="2" charset="0"/>
              </a:rPr>
              <a:t>When a ray of light approaches a smooth polished surface and the light ray bounces back, it is called the reflection of light. The incident light ray that land on the surface is reflected off the surface. The ray that bounces back is called the reflected ray. If a perpendicular were drawn on a reflecting surface, it would be called normal. The figure below shows the reflection of an incident beam on a plane mirror.</a:t>
            </a:r>
          </a:p>
          <a:p>
            <a:pPr algn="l"/>
            <a:r>
              <a:rPr lang="en-US" sz="6400" b="0" i="0" dirty="0">
                <a:solidFill>
                  <a:srgbClr val="444444"/>
                </a:solidFill>
                <a:effectLst/>
                <a:latin typeface="Poppins" panose="00000500000000000000" pitchFamily="2" charset="0"/>
              </a:rPr>
              <a:t>Here, the </a:t>
            </a:r>
            <a:r>
              <a:rPr lang="en-US" sz="6400" b="0" i="0" strike="noStrike" dirty="0">
                <a:solidFill>
                  <a:srgbClr val="8C69FF"/>
                </a:solidFill>
                <a:effectLst/>
                <a:latin typeface="Poppins" panose="00000500000000000000" pitchFamily="2" charset="0"/>
              </a:rPr>
              <a:t>angle of incidence</a:t>
            </a:r>
            <a:r>
              <a:rPr lang="en-US" sz="6400" b="0" i="0" dirty="0">
                <a:solidFill>
                  <a:srgbClr val="444444"/>
                </a:solidFill>
                <a:effectLst/>
                <a:latin typeface="Poppins" panose="00000500000000000000" pitchFamily="2" charset="0"/>
              </a:rPr>
              <a:t> and angle of reflection are with respect to normal and the reflective surface.</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11</a:t>
            </a:fld>
            <a:endParaRPr lang="en-US" noProof="0" dirty="0"/>
          </a:p>
        </p:txBody>
      </p:sp>
      <p:pic>
        <p:nvPicPr>
          <p:cNvPr id="11" name="Picture 10">
            <a:extLst>
              <a:ext uri="{FF2B5EF4-FFF2-40B4-BE49-F238E27FC236}">
                <a16:creationId xmlns:a16="http://schemas.microsoft.com/office/drawing/2014/main" id="{63D89B4A-FB69-4727-0913-EF76620B164F}"/>
              </a:ext>
            </a:extLst>
          </p:cNvPr>
          <p:cNvPicPr>
            <a:picLocks noChangeAspect="1"/>
          </p:cNvPicPr>
          <p:nvPr/>
        </p:nvPicPr>
        <p:blipFill rotWithShape="1">
          <a:blip r:embed="rId2"/>
          <a:srcRect l="7749" t="11760" r="5232" b="5983"/>
          <a:stretch/>
        </p:blipFill>
        <p:spPr>
          <a:xfrm>
            <a:off x="7724353" y="3240660"/>
            <a:ext cx="4186018" cy="2331939"/>
          </a:xfrm>
          <a:prstGeom prst="rect">
            <a:avLst/>
          </a:prstGeom>
        </p:spPr>
      </p:pic>
      <p:sp>
        <p:nvSpPr>
          <p:cNvPr id="12" name="TextBox 11">
            <a:extLst>
              <a:ext uri="{FF2B5EF4-FFF2-40B4-BE49-F238E27FC236}">
                <a16:creationId xmlns:a16="http://schemas.microsoft.com/office/drawing/2014/main" id="{1C518DFE-02D0-4247-46CF-7F42B325D7BE}"/>
              </a:ext>
            </a:extLst>
          </p:cNvPr>
          <p:cNvSpPr txBox="1"/>
          <p:nvPr/>
        </p:nvSpPr>
        <p:spPr>
          <a:xfrm>
            <a:off x="8525145" y="5779808"/>
            <a:ext cx="3385226" cy="369332"/>
          </a:xfrm>
          <a:prstGeom prst="rect">
            <a:avLst/>
          </a:prstGeom>
          <a:noFill/>
        </p:spPr>
        <p:txBody>
          <a:bodyPr wrap="square" rtlCol="0">
            <a:spAutoFit/>
          </a:bodyPr>
          <a:lstStyle/>
          <a:p>
            <a:r>
              <a:rPr lang="en-US" dirty="0"/>
              <a:t>Fig 1: Reflection of light</a:t>
            </a:r>
          </a:p>
        </p:txBody>
      </p:sp>
      <p:sp>
        <p:nvSpPr>
          <p:cNvPr id="17" name="TextBox 16">
            <a:extLst>
              <a:ext uri="{FF2B5EF4-FFF2-40B4-BE49-F238E27FC236}">
                <a16:creationId xmlns:a16="http://schemas.microsoft.com/office/drawing/2014/main" id="{F4E7C598-B206-1356-A71C-C24AEF5FC8E9}"/>
              </a:ext>
            </a:extLst>
          </p:cNvPr>
          <p:cNvSpPr txBox="1"/>
          <p:nvPr/>
        </p:nvSpPr>
        <p:spPr>
          <a:xfrm>
            <a:off x="398834" y="3618689"/>
            <a:ext cx="7181536" cy="2862322"/>
          </a:xfrm>
          <a:prstGeom prst="rect">
            <a:avLst/>
          </a:prstGeom>
          <a:noFill/>
        </p:spPr>
        <p:txBody>
          <a:bodyPr wrap="square" rtlCol="0">
            <a:spAutoFit/>
          </a:bodyPr>
          <a:lstStyle/>
          <a:p>
            <a:pPr algn="l"/>
            <a:r>
              <a:rPr lang="en-US" sz="2000" b="1" i="0" u="sng" dirty="0">
                <a:solidFill>
                  <a:srgbClr val="993366"/>
                </a:solidFill>
                <a:effectLst/>
                <a:latin typeface="Poppins" panose="00000500000000000000" pitchFamily="2" charset="0"/>
              </a:rPr>
              <a:t>Laws of Reflection</a:t>
            </a:r>
            <a:endParaRPr lang="en-US" sz="2000" b="1" i="0" u="sng" dirty="0">
              <a:solidFill>
                <a:srgbClr val="444444"/>
              </a:solidFill>
              <a:effectLst/>
              <a:latin typeface="Poppins" panose="00000500000000000000" pitchFamily="2" charset="0"/>
            </a:endParaRPr>
          </a:p>
          <a:p>
            <a:pPr algn="l"/>
            <a:r>
              <a:rPr lang="en-US" sz="2000" b="0" i="0" dirty="0">
                <a:solidFill>
                  <a:srgbClr val="444444"/>
                </a:solidFill>
                <a:effectLst/>
                <a:latin typeface="Poppins" panose="00000500000000000000" pitchFamily="2" charset="0"/>
              </a:rPr>
              <a:t>The </a:t>
            </a:r>
            <a:r>
              <a:rPr lang="en-US" sz="2000" b="0" i="0" u="none" strike="noStrike" dirty="0">
                <a:solidFill>
                  <a:srgbClr val="8C69FF"/>
                </a:solidFill>
                <a:effectLst/>
                <a:latin typeface="Poppins" panose="00000500000000000000" pitchFamily="2" charset="0"/>
              </a:rPr>
              <a:t>laws of reflection</a:t>
            </a:r>
            <a:r>
              <a:rPr lang="en-US" sz="2000" b="0" i="0" dirty="0">
                <a:solidFill>
                  <a:srgbClr val="444444"/>
                </a:solidFill>
                <a:effectLst/>
                <a:latin typeface="Poppins" panose="00000500000000000000" pitchFamily="2" charset="0"/>
              </a:rPr>
              <a:t> determine the reflection of incident light rays on reflecting surfaces, like mirrors, smooth metal surfaces and clear water. Let’s consider a plane mirror as shown in the figure above. The law of reflection states that</a:t>
            </a:r>
          </a:p>
          <a:p>
            <a:pPr algn="l">
              <a:buFont typeface="Arial" panose="020B0604020202020204" pitchFamily="34" charset="0"/>
              <a:buChar char="•"/>
            </a:pPr>
            <a:r>
              <a:rPr lang="en-US" sz="2000" b="0" i="0" dirty="0">
                <a:solidFill>
                  <a:srgbClr val="444444"/>
                </a:solidFill>
                <a:effectLst/>
                <a:latin typeface="Poppins" panose="00000500000000000000" pitchFamily="2" charset="0"/>
              </a:rPr>
              <a:t>The incident ray, the reflected ray and the normal all lie in the same plane</a:t>
            </a:r>
          </a:p>
          <a:p>
            <a:pPr algn="l">
              <a:buFont typeface="Arial" panose="020B0604020202020204" pitchFamily="34" charset="0"/>
              <a:buChar char="•"/>
            </a:pPr>
            <a:r>
              <a:rPr lang="en-US" sz="2000" b="0" i="0" dirty="0">
                <a:solidFill>
                  <a:srgbClr val="444444"/>
                </a:solidFill>
                <a:effectLst/>
                <a:latin typeface="Poppins" panose="00000500000000000000" pitchFamily="2" charset="0"/>
              </a:rPr>
              <a:t>The angle of incidence = Angle of reflection</a:t>
            </a:r>
          </a:p>
        </p:txBody>
      </p:sp>
    </p:spTree>
    <p:extLst>
      <p:ext uri="{BB962C8B-B14F-4D97-AF65-F5344CB8AC3E}">
        <p14:creationId xmlns:p14="http://schemas.microsoft.com/office/powerpoint/2010/main" val="28054288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3501014" y="136525"/>
            <a:ext cx="5189972" cy="773776"/>
          </a:xfrm>
        </p:spPr>
        <p:txBody>
          <a:bodyPr>
            <a:normAutofit fontScale="90000"/>
          </a:bodyPr>
          <a:lstStyle/>
          <a:p>
            <a:r>
              <a:rPr lang="en-US" dirty="0"/>
              <a:t>Refraction of Light</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281629" y="1285402"/>
            <a:ext cx="11715299" cy="1545348"/>
          </a:xfrm>
        </p:spPr>
        <p:txBody>
          <a:bodyPr>
            <a:normAutofit fontScale="55000" lnSpcReduction="20000"/>
          </a:bodyPr>
          <a:lstStyle/>
          <a:p>
            <a:pPr algn="l"/>
            <a:r>
              <a:rPr lang="en-US" sz="3800" b="0" i="0" dirty="0">
                <a:solidFill>
                  <a:srgbClr val="444444"/>
                </a:solidFill>
                <a:effectLst/>
                <a:latin typeface="Poppins" panose="00000500000000000000" pitchFamily="2" charset="0"/>
              </a:rPr>
              <a:t>Refraction of light is one of the most commonly observed phenomena, but other waves like sound waves and water waves also experience refraction. Refraction makes it possible for us to have optical instruments such as magnifying glasses, lenses and prisms. It is also because of the refraction of light that we are able to focus light on our retina.</a:t>
            </a:r>
            <a:endParaRPr lang="en-US" dirty="0"/>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12</a:t>
            </a:fld>
            <a:endParaRPr lang="en-US" noProof="0" dirty="0"/>
          </a:p>
        </p:txBody>
      </p:sp>
      <p:sp>
        <p:nvSpPr>
          <p:cNvPr id="12" name="TextBox 11">
            <a:extLst>
              <a:ext uri="{FF2B5EF4-FFF2-40B4-BE49-F238E27FC236}">
                <a16:creationId xmlns:a16="http://schemas.microsoft.com/office/drawing/2014/main" id="{1C518DFE-02D0-4247-46CF-7F42B325D7BE}"/>
              </a:ext>
            </a:extLst>
          </p:cNvPr>
          <p:cNvSpPr txBox="1"/>
          <p:nvPr/>
        </p:nvSpPr>
        <p:spPr>
          <a:xfrm>
            <a:off x="8462136" y="5544924"/>
            <a:ext cx="3385226" cy="369332"/>
          </a:xfrm>
          <a:prstGeom prst="rect">
            <a:avLst/>
          </a:prstGeom>
          <a:noFill/>
        </p:spPr>
        <p:txBody>
          <a:bodyPr wrap="square" rtlCol="0">
            <a:spAutoFit/>
          </a:bodyPr>
          <a:lstStyle/>
          <a:p>
            <a:r>
              <a:rPr lang="en-US" dirty="0"/>
              <a:t>Fig 2: Refraction of light</a:t>
            </a:r>
          </a:p>
        </p:txBody>
      </p:sp>
      <p:sp>
        <p:nvSpPr>
          <p:cNvPr id="2" name="TextBox 1">
            <a:extLst>
              <a:ext uri="{FF2B5EF4-FFF2-40B4-BE49-F238E27FC236}">
                <a16:creationId xmlns:a16="http://schemas.microsoft.com/office/drawing/2014/main" id="{6233F9E4-658A-BEFD-7BCF-83C29C2DAC97}"/>
              </a:ext>
            </a:extLst>
          </p:cNvPr>
          <p:cNvSpPr txBox="1"/>
          <p:nvPr/>
        </p:nvSpPr>
        <p:spPr>
          <a:xfrm>
            <a:off x="457200" y="2937753"/>
            <a:ext cx="7266562" cy="2585323"/>
          </a:xfrm>
          <a:prstGeom prst="rect">
            <a:avLst/>
          </a:prstGeom>
          <a:noFill/>
        </p:spPr>
        <p:txBody>
          <a:bodyPr wrap="square" rtlCol="0">
            <a:spAutoFit/>
          </a:bodyPr>
          <a:lstStyle/>
          <a:p>
            <a:pPr algn="l"/>
            <a:r>
              <a:rPr lang="en-US" b="1" i="0" u="sng" dirty="0">
                <a:solidFill>
                  <a:srgbClr val="7030A0"/>
                </a:solidFill>
                <a:effectLst/>
                <a:latin typeface="Poppins" panose="00000500000000000000" pitchFamily="2" charset="0"/>
              </a:rPr>
              <a:t>Laws of Refraction of Light</a:t>
            </a:r>
          </a:p>
          <a:p>
            <a:pPr algn="l"/>
            <a:r>
              <a:rPr lang="en-US" b="0" i="0" dirty="0">
                <a:solidFill>
                  <a:srgbClr val="444444"/>
                </a:solidFill>
                <a:effectLst/>
                <a:latin typeface="Poppins" panose="00000500000000000000" pitchFamily="2" charset="0"/>
              </a:rPr>
              <a:t>Laws of refraction state that:</a:t>
            </a:r>
          </a:p>
          <a:p>
            <a:pPr algn="l">
              <a:buFont typeface="Arial" panose="020B0604020202020204" pitchFamily="34" charset="0"/>
              <a:buChar char="•"/>
            </a:pPr>
            <a:r>
              <a:rPr lang="en-US" b="0" i="0" dirty="0">
                <a:solidFill>
                  <a:srgbClr val="444444"/>
                </a:solidFill>
                <a:effectLst/>
                <a:latin typeface="Poppins" panose="00000500000000000000" pitchFamily="2" charset="0"/>
              </a:rPr>
              <a:t>The incident ray refracted ray, and the normal to the interface of two media at the point of incidence all lie on the same plane.</a:t>
            </a:r>
          </a:p>
          <a:p>
            <a:pPr algn="l">
              <a:buFont typeface="Arial" panose="020B0604020202020204" pitchFamily="34" charset="0"/>
              <a:buChar char="•"/>
            </a:pPr>
            <a:r>
              <a:rPr lang="en-US" b="0" i="0" dirty="0">
                <a:solidFill>
                  <a:srgbClr val="444444"/>
                </a:solidFill>
                <a:effectLst/>
                <a:latin typeface="Poppins" panose="00000500000000000000" pitchFamily="2" charset="0"/>
              </a:rPr>
              <a:t>The ratio of the sine of the angle of incidence to the sine of the angle of refraction is constant. This is also known as Snell’s law of refraction.</a:t>
            </a:r>
          </a:p>
          <a:p>
            <a:endParaRPr lang="en-US" dirty="0"/>
          </a:p>
        </p:txBody>
      </p:sp>
      <p:pic>
        <p:nvPicPr>
          <p:cNvPr id="4" name="Picture 3">
            <a:extLst>
              <a:ext uri="{FF2B5EF4-FFF2-40B4-BE49-F238E27FC236}">
                <a16:creationId xmlns:a16="http://schemas.microsoft.com/office/drawing/2014/main" id="{06FBFCF5-417C-017C-4E3B-C1A4EC867F20}"/>
              </a:ext>
            </a:extLst>
          </p:cNvPr>
          <p:cNvPicPr>
            <a:picLocks noChangeAspect="1"/>
          </p:cNvPicPr>
          <p:nvPr/>
        </p:nvPicPr>
        <p:blipFill>
          <a:blip r:embed="rId2"/>
          <a:stretch>
            <a:fillRect/>
          </a:stretch>
        </p:blipFill>
        <p:spPr>
          <a:xfrm>
            <a:off x="599654" y="5278877"/>
            <a:ext cx="1558715" cy="450713"/>
          </a:xfrm>
          <a:prstGeom prst="rect">
            <a:avLst/>
          </a:prstGeom>
        </p:spPr>
      </p:pic>
      <p:pic>
        <p:nvPicPr>
          <p:cNvPr id="6" name="Picture 5">
            <a:extLst>
              <a:ext uri="{FF2B5EF4-FFF2-40B4-BE49-F238E27FC236}">
                <a16:creationId xmlns:a16="http://schemas.microsoft.com/office/drawing/2014/main" id="{86B23F4B-79C8-073B-A2D9-C6197DB0CA68}"/>
              </a:ext>
            </a:extLst>
          </p:cNvPr>
          <p:cNvPicPr>
            <a:picLocks noChangeAspect="1"/>
          </p:cNvPicPr>
          <p:nvPr/>
        </p:nvPicPr>
        <p:blipFill rotWithShape="1">
          <a:blip r:embed="rId3"/>
          <a:srcRect l="9467" t="9698" r="9376" b="8234"/>
          <a:stretch/>
        </p:blipFill>
        <p:spPr>
          <a:xfrm>
            <a:off x="7723762" y="2611540"/>
            <a:ext cx="4123600" cy="2585323"/>
          </a:xfrm>
          <a:prstGeom prst="rect">
            <a:avLst/>
          </a:prstGeom>
        </p:spPr>
      </p:pic>
    </p:spTree>
    <p:extLst>
      <p:ext uri="{BB962C8B-B14F-4D97-AF65-F5344CB8AC3E}">
        <p14:creationId xmlns:p14="http://schemas.microsoft.com/office/powerpoint/2010/main" val="30610405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2163511" y="69532"/>
            <a:ext cx="7864978" cy="773776"/>
          </a:xfrm>
        </p:spPr>
        <p:txBody>
          <a:bodyPr>
            <a:normAutofit fontScale="90000"/>
          </a:bodyPr>
          <a:lstStyle/>
          <a:p>
            <a:r>
              <a:rPr lang="en-US" dirty="0"/>
              <a:t>Total Internal Reflection</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281629" y="1285401"/>
            <a:ext cx="11715299" cy="3315781"/>
          </a:xfrm>
        </p:spPr>
        <p:txBody>
          <a:bodyPr>
            <a:normAutofit fontScale="92500" lnSpcReduction="20000"/>
          </a:bodyPr>
          <a:lstStyle/>
          <a:p>
            <a:pPr marL="0" indent="0" algn="l">
              <a:buNone/>
            </a:pPr>
            <a:r>
              <a:rPr lang="en-US" dirty="0">
                <a:latin typeface="Poppins" panose="00000500000000000000" pitchFamily="2" charset="0"/>
                <a:cs typeface="Poppins" panose="00000500000000000000" pitchFamily="2" charset="0"/>
              </a:rPr>
              <a:t>Total internal reflection is defined as:</a:t>
            </a:r>
          </a:p>
          <a:p>
            <a:pPr marL="0" indent="0" algn="l">
              <a:buNone/>
            </a:pPr>
            <a:r>
              <a:rPr lang="en-US" dirty="0">
                <a:solidFill>
                  <a:srgbClr val="7030A0"/>
                </a:solidFill>
                <a:latin typeface="Poppins" panose="00000500000000000000" pitchFamily="2" charset="0"/>
                <a:cs typeface="Poppins" panose="00000500000000000000" pitchFamily="2" charset="0"/>
              </a:rPr>
              <a:t>The phenomenon which occurs when the light rays travel from a more optically denser medium to a less optically denser medium.</a:t>
            </a:r>
          </a:p>
          <a:p>
            <a:pPr marL="0" indent="0" algn="l">
              <a:buNone/>
            </a:pPr>
            <a:r>
              <a:rPr lang="en-US" b="0" i="0" dirty="0">
                <a:solidFill>
                  <a:srgbClr val="444444"/>
                </a:solidFill>
                <a:effectLst/>
                <a:latin typeface="Poppins" panose="00000500000000000000" pitchFamily="2" charset="0"/>
              </a:rPr>
              <a:t>Consider the following situation. A ray of light passes from a medium of water to that of air. Light ray will be refracted at the junction separating the two media. Since it passes from a medium of a higher refractive index to that having a lower refractive index, the refracted light ray bends away from the normal. At a specific </a:t>
            </a:r>
            <a:r>
              <a:rPr lang="en-US" b="0" i="0" u="none" strike="noStrike" dirty="0">
                <a:solidFill>
                  <a:srgbClr val="8C69FF"/>
                </a:solidFill>
                <a:effectLst/>
                <a:latin typeface="Poppins" panose="00000500000000000000" pitchFamily="2" charset="0"/>
              </a:rPr>
              <a:t>angle of incidence</a:t>
            </a:r>
            <a:r>
              <a:rPr lang="en-US" b="0" i="0" dirty="0">
                <a:solidFill>
                  <a:srgbClr val="444444"/>
                </a:solidFill>
                <a:effectLst/>
                <a:latin typeface="Poppins" panose="00000500000000000000" pitchFamily="2" charset="0"/>
              </a:rPr>
              <a:t>, the incident ray of light is refracted in such a way that it passes along the surface of the water. This particular angle of incidence is called the critical angle. Here the angle of refraction is 90 degrees. When the angle of incidence is greater than the critical angle, the incident ray is reflected back to the medium. We call this phenomenon total internal reflection.</a:t>
            </a:r>
            <a:endParaRPr lang="en-US" dirty="0">
              <a:solidFill>
                <a:srgbClr val="7030A0"/>
              </a:solidFill>
            </a:endParaRP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13</a:t>
            </a:fld>
            <a:endParaRPr lang="en-US" noProof="0" dirty="0"/>
          </a:p>
        </p:txBody>
      </p:sp>
      <p:sp>
        <p:nvSpPr>
          <p:cNvPr id="12" name="TextBox 11">
            <a:extLst>
              <a:ext uri="{FF2B5EF4-FFF2-40B4-BE49-F238E27FC236}">
                <a16:creationId xmlns:a16="http://schemas.microsoft.com/office/drawing/2014/main" id="{1C518DFE-02D0-4247-46CF-7F42B325D7BE}"/>
              </a:ext>
            </a:extLst>
          </p:cNvPr>
          <p:cNvSpPr txBox="1"/>
          <p:nvPr/>
        </p:nvSpPr>
        <p:spPr>
          <a:xfrm>
            <a:off x="4018828" y="6352143"/>
            <a:ext cx="3385226" cy="369332"/>
          </a:xfrm>
          <a:prstGeom prst="rect">
            <a:avLst/>
          </a:prstGeom>
          <a:noFill/>
        </p:spPr>
        <p:txBody>
          <a:bodyPr wrap="square" rtlCol="0">
            <a:spAutoFit/>
          </a:bodyPr>
          <a:lstStyle/>
          <a:p>
            <a:r>
              <a:rPr lang="en-US" dirty="0"/>
              <a:t>Fig 3: Total internal Reflection</a:t>
            </a:r>
          </a:p>
        </p:txBody>
      </p:sp>
      <p:pic>
        <p:nvPicPr>
          <p:cNvPr id="7" name="Picture 6">
            <a:extLst>
              <a:ext uri="{FF2B5EF4-FFF2-40B4-BE49-F238E27FC236}">
                <a16:creationId xmlns:a16="http://schemas.microsoft.com/office/drawing/2014/main" id="{E10C9FF8-9E81-6708-72DF-CA91215C2372}"/>
              </a:ext>
            </a:extLst>
          </p:cNvPr>
          <p:cNvPicPr>
            <a:picLocks noChangeAspect="1"/>
          </p:cNvPicPr>
          <p:nvPr/>
        </p:nvPicPr>
        <p:blipFill rotWithShape="1">
          <a:blip r:embed="rId2"/>
          <a:srcRect t="15137" b="5746"/>
          <a:stretch/>
        </p:blipFill>
        <p:spPr>
          <a:xfrm>
            <a:off x="3176014" y="4396724"/>
            <a:ext cx="5070854" cy="1861834"/>
          </a:xfrm>
          <a:prstGeom prst="rect">
            <a:avLst/>
          </a:prstGeom>
        </p:spPr>
      </p:pic>
    </p:spTree>
    <p:extLst>
      <p:ext uri="{BB962C8B-B14F-4D97-AF65-F5344CB8AC3E}">
        <p14:creationId xmlns:p14="http://schemas.microsoft.com/office/powerpoint/2010/main" val="22230958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4087602" y="253257"/>
            <a:ext cx="4016795" cy="773776"/>
          </a:xfrm>
        </p:spPr>
        <p:txBody>
          <a:bodyPr>
            <a:normAutofit fontScale="90000"/>
          </a:bodyPr>
          <a:lstStyle/>
          <a:p>
            <a:r>
              <a:rPr lang="en-US" dirty="0"/>
              <a:t>Critical Angle</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281629" y="1285401"/>
            <a:ext cx="11715299" cy="3315781"/>
          </a:xfrm>
        </p:spPr>
        <p:txBody>
          <a:bodyPr>
            <a:normAutofit/>
          </a:bodyPr>
          <a:lstStyle/>
          <a:p>
            <a:pPr algn="l">
              <a:buFont typeface="+mj-lt"/>
              <a:buAutoNum type="arabicPeriod"/>
            </a:pPr>
            <a:r>
              <a:rPr lang="en-US" b="0" i="0" dirty="0">
                <a:solidFill>
                  <a:srgbClr val="333333"/>
                </a:solidFill>
                <a:effectLst/>
                <a:latin typeface="GothamSSm"/>
              </a:rPr>
              <a:t>The critical angle is the angle of incidence to which the angle of refraction is equivalent to 90°.</a:t>
            </a:r>
          </a:p>
          <a:p>
            <a:pPr algn="l">
              <a:buFont typeface="+mj-lt"/>
              <a:buAutoNum type="arabicPeriod"/>
            </a:pPr>
            <a:r>
              <a:rPr lang="en-US" b="0" i="0" dirty="0">
                <a:solidFill>
                  <a:srgbClr val="333333"/>
                </a:solidFill>
                <a:effectLst/>
                <a:latin typeface="GothamSSm"/>
              </a:rPr>
              <a:t>When light enters a denser media from such a comparably rarer medium, the orientation of light changes as well as the light beam bending towards the normal.</a:t>
            </a:r>
          </a:p>
          <a:p>
            <a:pPr algn="l">
              <a:buFont typeface="+mj-lt"/>
              <a:buAutoNum type="arabicPeriod"/>
            </a:pPr>
            <a:r>
              <a:rPr lang="en-US" b="0" i="0" dirty="0">
                <a:solidFill>
                  <a:srgbClr val="333333"/>
                </a:solidFill>
                <a:effectLst/>
                <a:latin typeface="GothamSSm"/>
              </a:rPr>
              <a:t>Absolute internal reflection is the complete reflection of such a light beam from the surrounding medium directly into a fluid medium as well as glasses.</a:t>
            </a:r>
          </a:p>
          <a:p>
            <a:pPr algn="l">
              <a:buFont typeface="+mj-lt"/>
              <a:buAutoNum type="arabicPeriod"/>
            </a:pPr>
            <a:r>
              <a:rPr lang="en-US" b="0" i="0" dirty="0">
                <a:solidFill>
                  <a:srgbClr val="333333"/>
                </a:solidFill>
                <a:effectLst/>
                <a:latin typeface="GothamSSm"/>
              </a:rPr>
              <a:t>This only happens whenever a light beam would be in a dense medium as well as approaches a much less dense media, whenever the light ray's angle of incidence is larger than the critical angle.</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14</a:t>
            </a:fld>
            <a:endParaRPr lang="en-US" noProof="0" dirty="0"/>
          </a:p>
        </p:txBody>
      </p:sp>
      <p:sp>
        <p:nvSpPr>
          <p:cNvPr id="12" name="TextBox 11">
            <a:extLst>
              <a:ext uri="{FF2B5EF4-FFF2-40B4-BE49-F238E27FC236}">
                <a16:creationId xmlns:a16="http://schemas.microsoft.com/office/drawing/2014/main" id="{1C518DFE-02D0-4247-46CF-7F42B325D7BE}"/>
              </a:ext>
            </a:extLst>
          </p:cNvPr>
          <p:cNvSpPr txBox="1"/>
          <p:nvPr/>
        </p:nvSpPr>
        <p:spPr>
          <a:xfrm>
            <a:off x="4018828" y="6352143"/>
            <a:ext cx="3385226" cy="369332"/>
          </a:xfrm>
          <a:prstGeom prst="rect">
            <a:avLst/>
          </a:prstGeom>
          <a:noFill/>
        </p:spPr>
        <p:txBody>
          <a:bodyPr wrap="square" rtlCol="0">
            <a:spAutoFit/>
          </a:bodyPr>
          <a:lstStyle/>
          <a:p>
            <a:r>
              <a:rPr lang="en-US" dirty="0"/>
              <a:t>Fig 4: Critical angle</a:t>
            </a:r>
          </a:p>
        </p:txBody>
      </p:sp>
      <p:pic>
        <p:nvPicPr>
          <p:cNvPr id="3" name="Picture 2">
            <a:extLst>
              <a:ext uri="{FF2B5EF4-FFF2-40B4-BE49-F238E27FC236}">
                <a16:creationId xmlns:a16="http://schemas.microsoft.com/office/drawing/2014/main" id="{937BF3F7-EF06-CA92-B5F7-C5184BBE2E3F}"/>
              </a:ext>
            </a:extLst>
          </p:cNvPr>
          <p:cNvPicPr>
            <a:picLocks noChangeAspect="1"/>
          </p:cNvPicPr>
          <p:nvPr/>
        </p:nvPicPr>
        <p:blipFill rotWithShape="1">
          <a:blip r:embed="rId2"/>
          <a:srcRect t="17070"/>
          <a:stretch/>
        </p:blipFill>
        <p:spPr>
          <a:xfrm>
            <a:off x="3799789" y="4310921"/>
            <a:ext cx="2986723" cy="1998032"/>
          </a:xfrm>
          <a:prstGeom prst="rect">
            <a:avLst/>
          </a:prstGeom>
        </p:spPr>
      </p:pic>
    </p:spTree>
    <p:extLst>
      <p:ext uri="{BB962C8B-B14F-4D97-AF65-F5344CB8AC3E}">
        <p14:creationId xmlns:p14="http://schemas.microsoft.com/office/powerpoint/2010/main" val="227110720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pic>
        <p:nvPicPr>
          <p:cNvPr id="52" name="Picture Placeholder 51">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a:blip r:embed="rId2"/>
          <a:srcRect/>
          <a:stretch/>
        </p:blipFill>
        <p:spPr>
          <a:xfrm>
            <a:off x="0" y="0"/>
            <a:ext cx="9144000" cy="4532313"/>
          </a:xfrm>
        </p:spPr>
      </p:pic>
      <p:pic>
        <p:nvPicPr>
          <p:cNvPr id="58" name="Picture Placeholder 57" descr="A picture containing mountain, sky, outdoor, nature">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4532313"/>
            <a:ext cx="3048000" cy="2325687"/>
          </a:xfrm>
        </p:spPr>
      </p:pic>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15</a:t>
            </a:fld>
            <a:endParaRPr lang="en-US" noProof="0" dirty="0"/>
          </a:p>
        </p:txBody>
      </p:sp>
      <p:pic>
        <p:nvPicPr>
          <p:cNvPr id="7" name="Picture 6">
            <a:extLst>
              <a:ext uri="{FF2B5EF4-FFF2-40B4-BE49-F238E27FC236}">
                <a16:creationId xmlns:a16="http://schemas.microsoft.com/office/drawing/2014/main" id="{7F09D20C-D0EA-7370-C3AF-1AB0B4011FD7}"/>
              </a:ext>
            </a:extLst>
          </p:cNvPr>
          <p:cNvPicPr>
            <a:picLocks noChangeAspect="1"/>
          </p:cNvPicPr>
          <p:nvPr/>
        </p:nvPicPr>
        <p:blipFill>
          <a:blip r:embed="rId4"/>
          <a:stretch>
            <a:fillRect/>
          </a:stretch>
        </p:blipFill>
        <p:spPr>
          <a:xfrm>
            <a:off x="9144001" y="0"/>
            <a:ext cx="3048000" cy="4532313"/>
          </a:xfrm>
          <a:prstGeom prst="rect">
            <a:avLst/>
          </a:prstGeom>
        </p:spPr>
      </p:pic>
    </p:spTree>
    <p:extLst>
      <p:ext uri="{BB962C8B-B14F-4D97-AF65-F5344CB8AC3E}">
        <p14:creationId xmlns:p14="http://schemas.microsoft.com/office/powerpoint/2010/main" val="767611276"/>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7DE1-4154-1C01-E4B3-09D78CFD5073}"/>
              </a:ext>
            </a:extLst>
          </p:cNvPr>
          <p:cNvSpPr>
            <a:spLocks noGrp="1"/>
          </p:cNvSpPr>
          <p:nvPr>
            <p:ph type="title"/>
          </p:nvPr>
        </p:nvSpPr>
        <p:spPr/>
        <p:txBody>
          <a:bodyPr/>
          <a:lstStyle/>
          <a:p>
            <a:r>
              <a:rPr lang="en-US" dirty="0"/>
              <a:t>Presented To</a:t>
            </a:r>
          </a:p>
        </p:txBody>
      </p:sp>
      <p:sp>
        <p:nvSpPr>
          <p:cNvPr id="4" name="Footer Placeholder 3">
            <a:extLst>
              <a:ext uri="{FF2B5EF4-FFF2-40B4-BE49-F238E27FC236}">
                <a16:creationId xmlns:a16="http://schemas.microsoft.com/office/drawing/2014/main" id="{19EECFED-738D-B9CC-43E8-00C21F9D9AC3}"/>
              </a:ext>
            </a:extLst>
          </p:cNvPr>
          <p:cNvSpPr>
            <a:spLocks noGrp="1"/>
          </p:cNvSpPr>
          <p:nvPr>
            <p:ph type="ftr" sz="quarter" idx="11"/>
          </p:nvPr>
        </p:nvSpPr>
        <p:spPr/>
        <p:txBody>
          <a:bodyPr/>
          <a:lstStyle/>
          <a:p>
            <a:r>
              <a:rPr lang="en-US">
                <a:effectLst>
                  <a:outerShdw blurRad="38100" dist="38100" dir="2700000" algn="tl">
                    <a:srgbClr val="000000">
                      <a:alpha val="43137"/>
                    </a:srgbClr>
                  </a:outerShdw>
                </a:effectLst>
              </a:rPr>
              <a:t>Presentation title</a:t>
            </a:r>
            <a:endParaRPr lang="en-US"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BCDB5E85-7D8C-A8FA-1AB8-2008D48B43CB}"/>
              </a:ext>
            </a:extLst>
          </p:cNvPr>
          <p:cNvSpPr>
            <a:spLocks noGrp="1"/>
          </p:cNvSpPr>
          <p:nvPr>
            <p:ph idx="1"/>
          </p:nvPr>
        </p:nvSpPr>
        <p:spPr>
          <a:xfrm>
            <a:off x="4774822" y="2720046"/>
            <a:ext cx="6906638" cy="3284359"/>
          </a:xfrm>
        </p:spPr>
        <p:txBody>
          <a:bodyPr>
            <a:normAutofit/>
          </a:bodyPr>
          <a:lstStyle/>
          <a:p>
            <a:r>
              <a:rPr lang="en-US" dirty="0">
                <a:solidFill>
                  <a:schemeClr val="tx1">
                    <a:lumMod val="95000"/>
                    <a:lumOff val="5000"/>
                  </a:schemeClr>
                </a:solidFill>
                <a:latin typeface="Bahnschrift" panose="020B0502040204020203" pitchFamily="34" charset="0"/>
              </a:rPr>
              <a:t>Name: </a:t>
            </a:r>
            <a:r>
              <a:rPr lang="en-US" dirty="0">
                <a:solidFill>
                  <a:srgbClr val="002060"/>
                </a:solidFill>
                <a:latin typeface="Bahnschrift" panose="020B0502040204020203" pitchFamily="34" charset="0"/>
              </a:rPr>
              <a:t>Mr. Swarup </a:t>
            </a:r>
            <a:r>
              <a:rPr lang="en-US" dirty="0" err="1">
                <a:solidFill>
                  <a:srgbClr val="002060"/>
                </a:solidFill>
                <a:latin typeface="Bahnschrift" panose="020B0502040204020203" pitchFamily="34" charset="0"/>
              </a:rPr>
              <a:t>Podder</a:t>
            </a:r>
            <a:endParaRPr lang="en-US" dirty="0">
              <a:solidFill>
                <a:srgbClr val="002060"/>
              </a:solidFill>
              <a:latin typeface="Bahnschrift" panose="020B0502040204020203" pitchFamily="34" charset="0"/>
            </a:endParaRPr>
          </a:p>
          <a:p>
            <a:r>
              <a:rPr lang="en-US" dirty="0">
                <a:solidFill>
                  <a:schemeClr val="tx1">
                    <a:lumMod val="95000"/>
                    <a:lumOff val="5000"/>
                  </a:schemeClr>
                </a:solidFill>
                <a:latin typeface="Bahnschrift" panose="020B0502040204020203" pitchFamily="34" charset="0"/>
              </a:rPr>
              <a:t>Designation: </a:t>
            </a:r>
            <a:r>
              <a:rPr lang="en-US" dirty="0">
                <a:solidFill>
                  <a:srgbClr val="002060"/>
                </a:solidFill>
                <a:latin typeface="Bahnschrift" panose="020B0502040204020203" pitchFamily="34" charset="0"/>
              </a:rPr>
              <a:t>Lecturer</a:t>
            </a:r>
          </a:p>
          <a:p>
            <a:r>
              <a:rPr lang="en-US" dirty="0">
                <a:solidFill>
                  <a:schemeClr val="tx1">
                    <a:lumMod val="95000"/>
                    <a:lumOff val="5000"/>
                  </a:schemeClr>
                </a:solidFill>
                <a:latin typeface="Bahnschrift" panose="020B0502040204020203" pitchFamily="34" charset="0"/>
              </a:rPr>
              <a:t>Department: </a:t>
            </a:r>
            <a:r>
              <a:rPr lang="en-US" dirty="0">
                <a:solidFill>
                  <a:srgbClr val="002060"/>
                </a:solidFill>
                <a:latin typeface="Bahnschrift" panose="020B0502040204020203" pitchFamily="34" charset="0"/>
              </a:rPr>
              <a:t>Computer Science and Engineering</a:t>
            </a:r>
          </a:p>
          <a:p>
            <a:r>
              <a:rPr lang="en-US" dirty="0">
                <a:solidFill>
                  <a:schemeClr val="tx1">
                    <a:lumMod val="95000"/>
                    <a:lumOff val="5000"/>
                  </a:schemeClr>
                </a:solidFill>
                <a:latin typeface="Bahnschrift" panose="020B0502040204020203" pitchFamily="34" charset="0"/>
              </a:rPr>
              <a:t>Faculty: </a:t>
            </a:r>
            <a:r>
              <a:rPr lang="en-US" dirty="0">
                <a:solidFill>
                  <a:srgbClr val="002060"/>
                </a:solidFill>
                <a:latin typeface="Bahnschrift" panose="020B0502040204020203" pitchFamily="34" charset="0"/>
              </a:rPr>
              <a:t>Faculty of Science and Information Technology</a:t>
            </a:r>
          </a:p>
          <a:p>
            <a:r>
              <a:rPr lang="en-US" dirty="0">
                <a:solidFill>
                  <a:schemeClr val="accent1">
                    <a:lumMod val="50000"/>
                  </a:schemeClr>
                </a:solidFill>
                <a:latin typeface="Bahnschrift" panose="020B0502040204020203" pitchFamily="34" charset="0"/>
              </a:rPr>
              <a:t>Daffodil International University.</a:t>
            </a:r>
          </a:p>
          <a:p>
            <a:endParaRPr lang="en-US" dirty="0"/>
          </a:p>
        </p:txBody>
      </p:sp>
      <p:sp>
        <p:nvSpPr>
          <p:cNvPr id="6" name="Slide Number Placeholder 5">
            <a:extLst>
              <a:ext uri="{FF2B5EF4-FFF2-40B4-BE49-F238E27FC236}">
                <a16:creationId xmlns:a16="http://schemas.microsoft.com/office/drawing/2014/main" id="{0BACFC74-60A7-F2BD-F91F-59EC74BB00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2" name="Picture Placeholder 11">
            <a:extLst>
              <a:ext uri="{FF2B5EF4-FFF2-40B4-BE49-F238E27FC236}">
                <a16:creationId xmlns:a16="http://schemas.microsoft.com/office/drawing/2014/main" id="{CB79589E-DB26-BB03-51AB-A101F0FFDE43}"/>
              </a:ext>
            </a:extLst>
          </p:cNvPr>
          <p:cNvPicPr>
            <a:picLocks noGrp="1" noChangeAspect="1"/>
          </p:cNvPicPr>
          <p:nvPr>
            <p:ph type="pic" sz="quarter" idx="13"/>
          </p:nvPr>
        </p:nvPicPr>
        <p:blipFill rotWithShape="1">
          <a:blip r:embed="rId2"/>
          <a:srcRect l="-13263" t="-18145" r="-15026" b="7732"/>
          <a:stretch/>
        </p:blipFill>
        <p:spPr>
          <a:xfrm>
            <a:off x="0" y="1439694"/>
            <a:ext cx="5067300" cy="5418306"/>
          </a:xfrm>
        </p:spPr>
      </p:pic>
    </p:spTree>
    <p:extLst>
      <p:ext uri="{BB962C8B-B14F-4D97-AF65-F5344CB8AC3E}">
        <p14:creationId xmlns:p14="http://schemas.microsoft.com/office/powerpoint/2010/main" val="13001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Our Team</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a:xfrm>
            <a:off x="9290304" y="3304527"/>
            <a:ext cx="2075688" cy="347662"/>
          </a:xfrm>
        </p:spPr>
        <p:txBody>
          <a:bodyPr/>
          <a:lstStyle/>
          <a:p>
            <a:r>
              <a:rPr lang="en-US" dirty="0"/>
              <a:t>Supan Roy</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a:xfrm>
            <a:off x="9353261" y="3615690"/>
            <a:ext cx="2075688" cy="347662"/>
          </a:xfrm>
        </p:spPr>
        <p:txBody>
          <a:bodyPr/>
          <a:lstStyle/>
          <a:p>
            <a:r>
              <a:rPr lang="en-US" dirty="0"/>
              <a:t>ID: 232-15-716</a:t>
            </a:r>
          </a:p>
        </p:txBody>
      </p:sp>
      <p:sp>
        <p:nvSpPr>
          <p:cNvPr id="45" name="Text Placeholder 44">
            <a:extLst>
              <a:ext uri="{FF2B5EF4-FFF2-40B4-BE49-F238E27FC236}">
                <a16:creationId xmlns:a16="http://schemas.microsoft.com/office/drawing/2014/main" id="{D3E305C1-D897-49E4-B507-D4D7912BB31D}"/>
              </a:ext>
            </a:extLst>
          </p:cNvPr>
          <p:cNvSpPr>
            <a:spLocks noGrp="1"/>
          </p:cNvSpPr>
          <p:nvPr>
            <p:ph type="body" sz="quarter" idx="19"/>
          </p:nvPr>
        </p:nvSpPr>
        <p:spPr>
          <a:xfrm>
            <a:off x="1418215" y="6028291"/>
            <a:ext cx="3176889" cy="347662"/>
          </a:xfrm>
        </p:spPr>
        <p:txBody>
          <a:bodyPr/>
          <a:lstStyle/>
          <a:p>
            <a:r>
              <a:rPr lang="en-US" dirty="0"/>
              <a:t>Md </a:t>
            </a:r>
            <a:r>
              <a:rPr lang="en-US" dirty="0" err="1"/>
              <a:t>Yeasin</a:t>
            </a:r>
            <a:r>
              <a:rPr lang="en-US" dirty="0"/>
              <a:t> </a:t>
            </a:r>
            <a:r>
              <a:rPr lang="en-US" dirty="0" err="1"/>
              <a:t>Shazad</a:t>
            </a:r>
            <a:r>
              <a:rPr lang="en-US" dirty="0"/>
              <a:t> Peal</a:t>
            </a:r>
          </a:p>
        </p:txBody>
      </p:sp>
      <p:sp>
        <p:nvSpPr>
          <p:cNvPr id="46" name="Text Placeholder 45">
            <a:extLst>
              <a:ext uri="{FF2B5EF4-FFF2-40B4-BE49-F238E27FC236}">
                <a16:creationId xmlns:a16="http://schemas.microsoft.com/office/drawing/2014/main" id="{7C3B050C-6958-4145-99D7-6C15B2BA1424}"/>
              </a:ext>
            </a:extLst>
          </p:cNvPr>
          <p:cNvSpPr>
            <a:spLocks noGrp="1"/>
          </p:cNvSpPr>
          <p:nvPr>
            <p:ph type="body" sz="quarter" idx="20"/>
          </p:nvPr>
        </p:nvSpPr>
        <p:spPr>
          <a:xfrm>
            <a:off x="1900127" y="6373813"/>
            <a:ext cx="2075688" cy="347662"/>
          </a:xfrm>
        </p:spPr>
        <p:txBody>
          <a:bodyPr/>
          <a:lstStyle/>
          <a:p>
            <a:r>
              <a:rPr lang="en-US" dirty="0"/>
              <a:t>ID: 232-15-102</a:t>
            </a:r>
          </a:p>
        </p:txBody>
      </p:sp>
      <p:sp>
        <p:nvSpPr>
          <p:cNvPr id="47" name="Text Placeholder 46">
            <a:extLst>
              <a:ext uri="{FF2B5EF4-FFF2-40B4-BE49-F238E27FC236}">
                <a16:creationId xmlns:a16="http://schemas.microsoft.com/office/drawing/2014/main" id="{4C31EAFC-22AE-490E-9A80-EFAAED551FDA}"/>
              </a:ext>
            </a:extLst>
          </p:cNvPr>
          <p:cNvSpPr>
            <a:spLocks noGrp="1"/>
          </p:cNvSpPr>
          <p:nvPr>
            <p:ph type="body" sz="quarter" idx="21"/>
          </p:nvPr>
        </p:nvSpPr>
        <p:spPr>
          <a:xfrm>
            <a:off x="6303029" y="5926016"/>
            <a:ext cx="3400509" cy="347662"/>
          </a:xfrm>
        </p:spPr>
        <p:txBody>
          <a:bodyPr/>
          <a:lstStyle/>
          <a:p>
            <a:r>
              <a:rPr lang="en-US" dirty="0" err="1"/>
              <a:t>Mahfuz</a:t>
            </a:r>
            <a:r>
              <a:rPr lang="en-US" dirty="0"/>
              <a:t> </a:t>
            </a:r>
            <a:r>
              <a:rPr lang="en-US" dirty="0" err="1"/>
              <a:t>Ahammed</a:t>
            </a:r>
            <a:r>
              <a:rPr lang="en-US" dirty="0"/>
              <a:t> Hanif</a:t>
            </a:r>
          </a:p>
        </p:txBody>
      </p:sp>
      <p:sp>
        <p:nvSpPr>
          <p:cNvPr id="48" name="Text Placeholder 47">
            <a:extLst>
              <a:ext uri="{FF2B5EF4-FFF2-40B4-BE49-F238E27FC236}">
                <a16:creationId xmlns:a16="http://schemas.microsoft.com/office/drawing/2014/main" id="{8C9BA6EB-6298-4E67-AC17-1B32BE399B09}"/>
              </a:ext>
            </a:extLst>
          </p:cNvPr>
          <p:cNvSpPr>
            <a:spLocks noGrp="1"/>
          </p:cNvSpPr>
          <p:nvPr>
            <p:ph type="body" sz="quarter" idx="22"/>
          </p:nvPr>
        </p:nvSpPr>
        <p:spPr>
          <a:xfrm>
            <a:off x="6851506" y="6273678"/>
            <a:ext cx="2075688" cy="347662"/>
          </a:xfrm>
        </p:spPr>
        <p:txBody>
          <a:bodyPr/>
          <a:lstStyle/>
          <a:p>
            <a:r>
              <a:rPr lang="en-US" dirty="0"/>
              <a:t>ID: 232-15-465</a:t>
            </a:r>
          </a:p>
        </p:txBody>
      </p:sp>
      <p:sp>
        <p:nvSpPr>
          <p:cNvPr id="49" name="Text Placeholder 48">
            <a:extLst>
              <a:ext uri="{FF2B5EF4-FFF2-40B4-BE49-F238E27FC236}">
                <a16:creationId xmlns:a16="http://schemas.microsoft.com/office/drawing/2014/main" id="{CD4FEC31-5398-4259-8EE8-0E0ABA446407}"/>
              </a:ext>
            </a:extLst>
          </p:cNvPr>
          <p:cNvSpPr>
            <a:spLocks noGrp="1"/>
          </p:cNvSpPr>
          <p:nvPr>
            <p:ph type="body" sz="quarter" idx="23"/>
          </p:nvPr>
        </p:nvSpPr>
        <p:spPr>
          <a:xfrm>
            <a:off x="4595104" y="3301074"/>
            <a:ext cx="2075688" cy="347662"/>
          </a:xfrm>
        </p:spPr>
        <p:txBody>
          <a:bodyPr/>
          <a:lstStyle/>
          <a:p>
            <a:r>
              <a:rPr lang="en-US" dirty="0" err="1"/>
              <a:t>Sagor</a:t>
            </a:r>
            <a:r>
              <a:rPr lang="en-US" dirty="0"/>
              <a:t> Das</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414835" y="3655975"/>
            <a:ext cx="2075688" cy="347662"/>
          </a:xfrm>
        </p:spPr>
        <p:txBody>
          <a:bodyPr/>
          <a:lstStyle/>
          <a:p>
            <a:r>
              <a:rPr lang="en-US" dirty="0"/>
              <a:t>ID: 232-15-387</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3</a:t>
            </a:fld>
            <a:endParaRPr lang="en-US" noProof="0" dirty="0"/>
          </a:p>
        </p:txBody>
      </p:sp>
      <p:sp>
        <p:nvSpPr>
          <p:cNvPr id="12" name="Text Placeholder 48">
            <a:extLst>
              <a:ext uri="{FF2B5EF4-FFF2-40B4-BE49-F238E27FC236}">
                <a16:creationId xmlns:a16="http://schemas.microsoft.com/office/drawing/2014/main" id="{E455B358-BB68-A20A-3B5E-8839379D4AC1}"/>
              </a:ext>
            </a:extLst>
          </p:cNvPr>
          <p:cNvSpPr txBox="1">
            <a:spLocks/>
          </p:cNvSpPr>
          <p:nvPr/>
        </p:nvSpPr>
        <p:spPr>
          <a:xfrm>
            <a:off x="-209675" y="3304527"/>
            <a:ext cx="3324708" cy="400409"/>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000" b="1" kern="1200" spc="20" baseline="0">
                <a:solidFill>
                  <a:schemeClr val="accent5"/>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Md </a:t>
            </a:r>
            <a:r>
              <a:rPr lang="en-US" dirty="0" err="1"/>
              <a:t>Shadman</a:t>
            </a:r>
            <a:r>
              <a:rPr lang="en-US" dirty="0"/>
              <a:t> </a:t>
            </a:r>
            <a:r>
              <a:rPr lang="en-US" dirty="0" err="1"/>
              <a:t>Siyam</a:t>
            </a:r>
            <a:endParaRPr lang="en-US" dirty="0"/>
          </a:p>
        </p:txBody>
      </p:sp>
      <p:sp>
        <p:nvSpPr>
          <p:cNvPr id="2" name="Text Placeholder 49">
            <a:extLst>
              <a:ext uri="{FF2B5EF4-FFF2-40B4-BE49-F238E27FC236}">
                <a16:creationId xmlns:a16="http://schemas.microsoft.com/office/drawing/2014/main" id="{1978BF9B-4CCE-B4F6-862F-64F7EEB40673}"/>
              </a:ext>
            </a:extLst>
          </p:cNvPr>
          <p:cNvSpPr txBox="1">
            <a:spLocks/>
          </p:cNvSpPr>
          <p:nvPr/>
        </p:nvSpPr>
        <p:spPr>
          <a:xfrm>
            <a:off x="4552950" y="3615690"/>
            <a:ext cx="2075688" cy="347662"/>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1600" b="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 232-15-294</a:t>
            </a:r>
          </a:p>
        </p:txBody>
      </p:sp>
      <p:pic>
        <p:nvPicPr>
          <p:cNvPr id="6" name="Picture 5">
            <a:extLst>
              <a:ext uri="{FF2B5EF4-FFF2-40B4-BE49-F238E27FC236}">
                <a16:creationId xmlns:a16="http://schemas.microsoft.com/office/drawing/2014/main" id="{98F8FD53-E067-52F9-E85D-91C3A45E1896}"/>
              </a:ext>
            </a:extLst>
          </p:cNvPr>
          <p:cNvPicPr>
            <a:picLocks noChangeAspect="1"/>
          </p:cNvPicPr>
          <p:nvPr/>
        </p:nvPicPr>
        <p:blipFill>
          <a:blip r:embed="rId2"/>
          <a:stretch>
            <a:fillRect/>
          </a:stretch>
        </p:blipFill>
        <p:spPr>
          <a:xfrm>
            <a:off x="544068" y="1386982"/>
            <a:ext cx="1817223" cy="1825597"/>
          </a:xfrm>
          <a:prstGeom prst="rect">
            <a:avLst/>
          </a:prstGeom>
        </p:spPr>
      </p:pic>
      <p:pic>
        <p:nvPicPr>
          <p:cNvPr id="7" name="Picture 6">
            <a:extLst>
              <a:ext uri="{FF2B5EF4-FFF2-40B4-BE49-F238E27FC236}">
                <a16:creationId xmlns:a16="http://schemas.microsoft.com/office/drawing/2014/main" id="{8795A22F-4DED-EE45-6BF3-BA0D8F6FA099}"/>
              </a:ext>
            </a:extLst>
          </p:cNvPr>
          <p:cNvPicPr>
            <a:picLocks noChangeAspect="1"/>
          </p:cNvPicPr>
          <p:nvPr/>
        </p:nvPicPr>
        <p:blipFill>
          <a:blip r:embed="rId3"/>
          <a:stretch>
            <a:fillRect/>
          </a:stretch>
        </p:blipFill>
        <p:spPr>
          <a:xfrm>
            <a:off x="4775760" y="1140353"/>
            <a:ext cx="1527269" cy="2023455"/>
          </a:xfrm>
          <a:prstGeom prst="rect">
            <a:avLst/>
          </a:prstGeom>
        </p:spPr>
      </p:pic>
      <p:pic>
        <p:nvPicPr>
          <p:cNvPr id="8" name="Picture 7">
            <a:extLst>
              <a:ext uri="{FF2B5EF4-FFF2-40B4-BE49-F238E27FC236}">
                <a16:creationId xmlns:a16="http://schemas.microsoft.com/office/drawing/2014/main" id="{DA20C168-5ED6-F463-F7FE-1556B4698137}"/>
              </a:ext>
            </a:extLst>
          </p:cNvPr>
          <p:cNvPicPr>
            <a:picLocks noChangeAspect="1"/>
          </p:cNvPicPr>
          <p:nvPr/>
        </p:nvPicPr>
        <p:blipFill>
          <a:blip r:embed="rId4"/>
          <a:stretch>
            <a:fillRect/>
          </a:stretch>
        </p:blipFill>
        <p:spPr>
          <a:xfrm>
            <a:off x="9627471" y="1182330"/>
            <a:ext cx="1527269" cy="1939502"/>
          </a:xfrm>
          <a:prstGeom prst="rect">
            <a:avLst/>
          </a:prstGeom>
        </p:spPr>
      </p:pic>
      <p:pic>
        <p:nvPicPr>
          <p:cNvPr id="9" name="Picture 8">
            <a:extLst>
              <a:ext uri="{FF2B5EF4-FFF2-40B4-BE49-F238E27FC236}">
                <a16:creationId xmlns:a16="http://schemas.microsoft.com/office/drawing/2014/main" id="{142FA932-EF14-D2D2-A614-439EA3696F5B}"/>
              </a:ext>
            </a:extLst>
          </p:cNvPr>
          <p:cNvPicPr>
            <a:picLocks noChangeAspect="1"/>
          </p:cNvPicPr>
          <p:nvPr/>
        </p:nvPicPr>
        <p:blipFill>
          <a:blip r:embed="rId5"/>
          <a:stretch>
            <a:fillRect/>
          </a:stretch>
        </p:blipFill>
        <p:spPr>
          <a:xfrm>
            <a:off x="2064500" y="4031015"/>
            <a:ext cx="1911315" cy="1911315"/>
          </a:xfrm>
          <a:prstGeom prst="rect">
            <a:avLst/>
          </a:prstGeom>
        </p:spPr>
      </p:pic>
      <p:pic>
        <p:nvPicPr>
          <p:cNvPr id="10" name="Picture 9">
            <a:extLst>
              <a:ext uri="{FF2B5EF4-FFF2-40B4-BE49-F238E27FC236}">
                <a16:creationId xmlns:a16="http://schemas.microsoft.com/office/drawing/2014/main" id="{DAD5EF10-EB0D-66FC-50FD-9556B5671313}"/>
              </a:ext>
            </a:extLst>
          </p:cNvPr>
          <p:cNvPicPr>
            <a:picLocks noChangeAspect="1"/>
          </p:cNvPicPr>
          <p:nvPr/>
        </p:nvPicPr>
        <p:blipFill rotWithShape="1">
          <a:blip r:embed="rId6"/>
          <a:srcRect l="31805" t="33713" r="32468" b="20461"/>
          <a:stretch/>
        </p:blipFill>
        <p:spPr>
          <a:xfrm>
            <a:off x="6945548" y="4031015"/>
            <a:ext cx="1981646" cy="1825598"/>
          </a:xfrm>
          <a:prstGeom prst="rect">
            <a:avLst/>
          </a:prstGeom>
        </p:spPr>
      </p:pic>
    </p:spTree>
    <p:extLst>
      <p:ext uri="{BB962C8B-B14F-4D97-AF65-F5344CB8AC3E}">
        <p14:creationId xmlns:p14="http://schemas.microsoft.com/office/powerpoint/2010/main" val="26055482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257801" y="1510392"/>
            <a:ext cx="4229100" cy="775608"/>
          </a:xfrm>
        </p:spPr>
        <p:txBody>
          <a:bodyPr>
            <a:normAutofit fontScale="90000"/>
          </a:bodyPr>
          <a:lstStyle/>
          <a:p>
            <a:br>
              <a:rPr lang="en-US" dirty="0"/>
            </a:br>
            <a:r>
              <a:rPr lang="en-US" dirty="0"/>
              <a:t>Area Covered</a:t>
            </a:r>
          </a:p>
        </p:txBody>
      </p:sp>
      <p:pic>
        <p:nvPicPr>
          <p:cNvPr id="9" name="Picture Placeholder 8">
            <a:extLst>
              <a:ext uri="{FF2B5EF4-FFF2-40B4-BE49-F238E27FC236}">
                <a16:creationId xmlns:a16="http://schemas.microsoft.com/office/drawing/2014/main" id="{86C521A1-F087-5995-2C6F-100959582440}"/>
              </a:ext>
            </a:extLst>
          </p:cNvPr>
          <p:cNvPicPr>
            <a:picLocks noGrp="1" noChangeAspect="1"/>
          </p:cNvPicPr>
          <p:nvPr>
            <p:ph type="pic" sz="quarter" idx="13"/>
          </p:nvPr>
        </p:nvPicPr>
        <p:blipFill>
          <a:blip r:embed="rId3"/>
          <a:srcRect l="5667" r="5667"/>
          <a:stretch>
            <a:fillRect/>
          </a:stretch>
        </p:blipFill>
        <p:spPr/>
      </p:pic>
      <p:sp>
        <p:nvSpPr>
          <p:cNvPr id="18" name="Text Placeholder 17">
            <a:extLst>
              <a:ext uri="{FF2B5EF4-FFF2-40B4-BE49-F238E27FC236}">
                <a16:creationId xmlns:a16="http://schemas.microsoft.com/office/drawing/2014/main" id="{87F2C169-25EA-4609-BC8A-BCA7C433EEE4}"/>
              </a:ext>
            </a:extLst>
          </p:cNvPr>
          <p:cNvSpPr>
            <a:spLocks noGrp="1"/>
          </p:cNvSpPr>
          <p:nvPr>
            <p:ph idx="1"/>
          </p:nvPr>
        </p:nvSpPr>
        <p:spPr>
          <a:xfrm>
            <a:off x="5257801" y="2523629"/>
            <a:ext cx="6490608" cy="3284359"/>
          </a:xfrm>
        </p:spPr>
        <p:txBody>
          <a:bodyPr>
            <a:normAutofit fontScale="92500" lnSpcReduction="10000"/>
          </a:bodyPr>
          <a:lstStyle/>
          <a:p>
            <a:pPr marL="342900" indent="-342900">
              <a:buFont typeface="Arial" panose="020B0604020202020204" pitchFamily="34" charset="0"/>
              <a:buChar char="•"/>
            </a:pPr>
            <a:r>
              <a:rPr lang="en-US" dirty="0"/>
              <a:t>Concept of historical background of Optics</a:t>
            </a:r>
          </a:p>
          <a:p>
            <a:pPr marL="342900" indent="-342900">
              <a:buFont typeface="Arial" panose="020B0604020202020204" pitchFamily="34" charset="0"/>
              <a:buChar char="•"/>
            </a:pPr>
            <a:r>
              <a:rPr lang="en-US" dirty="0"/>
              <a:t>Theoretical background of optics (4 theories of light)</a:t>
            </a:r>
          </a:p>
          <a:p>
            <a:pPr marL="342900" indent="-342900">
              <a:buFont typeface="Arial" panose="020B0604020202020204" pitchFamily="34" charset="0"/>
              <a:buChar char="•"/>
            </a:pPr>
            <a:r>
              <a:rPr lang="en-US" dirty="0"/>
              <a:t>Reflection</a:t>
            </a:r>
          </a:p>
          <a:p>
            <a:pPr marL="342900" indent="-342900">
              <a:buFont typeface="Arial" panose="020B0604020202020204" pitchFamily="34" charset="0"/>
              <a:buChar char="•"/>
            </a:pPr>
            <a:r>
              <a:rPr lang="en-US" dirty="0"/>
              <a:t>Refraction</a:t>
            </a:r>
          </a:p>
          <a:p>
            <a:pPr marL="342900" indent="-342900">
              <a:buFont typeface="Arial" panose="020B0604020202020204" pitchFamily="34" charset="0"/>
              <a:buChar char="•"/>
            </a:pPr>
            <a:r>
              <a:rPr lang="en-US" dirty="0"/>
              <a:t>Total internal reflection</a:t>
            </a:r>
          </a:p>
          <a:p>
            <a:pPr marL="342900" indent="-342900">
              <a:buFont typeface="Arial" panose="020B0604020202020204" pitchFamily="34" charset="0"/>
              <a:buChar char="•"/>
            </a:pPr>
            <a:r>
              <a:rPr lang="en-US" dirty="0"/>
              <a:t>Critical angle</a:t>
            </a:r>
          </a:p>
          <a:p>
            <a:endParaRPr lang="en-US" dirty="0"/>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p:txBody>
          <a:bodyPr/>
          <a:lstStyle/>
          <a:p>
            <a:pPr lvl="0"/>
            <a:fld id="{244D815C-8BF3-4ECF-A945-A2A7C2983AF9}" type="slidenum">
              <a:rPr lang="en-US" noProof="0" smtClean="0"/>
              <a:pPr lvl="0"/>
              <a:t>4</a:t>
            </a:fld>
            <a:endParaRPr lang="en-US" noProof="0" dirty="0"/>
          </a:p>
        </p:txBody>
      </p:sp>
    </p:spTree>
    <p:extLst>
      <p:ext uri="{BB962C8B-B14F-4D97-AF65-F5344CB8AC3E}">
        <p14:creationId xmlns:p14="http://schemas.microsoft.com/office/powerpoint/2010/main" val="21063478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Introduction</a:t>
            </a:r>
          </a:p>
        </p:txBody>
      </p:sp>
      <p:pic>
        <p:nvPicPr>
          <p:cNvPr id="8" name="Picture Placeholder 7">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Optics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fontScale="85000" lnSpcReduction="10000"/>
          </a:bodyPr>
          <a:lstStyle/>
          <a:p>
            <a:r>
              <a:rPr lang="en-US" dirty="0"/>
              <a:t>Optics is the branch of physics which involves the behavior and properties of light, including its interactions with matter and the construction of instruments that use or detect it.</a:t>
            </a:r>
          </a:p>
          <a:p>
            <a:r>
              <a:rPr lang="en-US" dirty="0"/>
              <a:t> Optics usually describes the behavior of visible, ultraviolet, and infrared light. Because light is an electromagnetic wave, other forms of electromagnetic radiation such as X-rays, microwaves, and radio waves exhibit similar properties.</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5</a:t>
            </a:fld>
            <a:endParaRPr lang="en-US" noProof="0" dirty="0"/>
          </a:p>
        </p:txBody>
      </p:sp>
    </p:spTree>
    <p:extLst>
      <p:ext uri="{BB962C8B-B14F-4D97-AF65-F5344CB8AC3E}">
        <p14:creationId xmlns:p14="http://schemas.microsoft.com/office/powerpoint/2010/main" val="10747538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23826" y="194783"/>
            <a:ext cx="12068173" cy="760892"/>
          </a:xfrm>
        </p:spPr>
        <p:txBody>
          <a:bodyPr>
            <a:normAutofit fontScale="90000"/>
          </a:bodyPr>
          <a:lstStyle/>
          <a:p>
            <a:r>
              <a:rPr lang="en-US" dirty="0"/>
              <a:t>Concept of historical background of Optics</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6</a:t>
            </a:fld>
            <a:endParaRPr lang="en-US" noProof="0" dirty="0"/>
          </a:p>
        </p:txBody>
      </p:sp>
      <p:sp>
        <p:nvSpPr>
          <p:cNvPr id="3" name="Content Placeholder 2">
            <a:extLst>
              <a:ext uri="{FF2B5EF4-FFF2-40B4-BE49-F238E27FC236}">
                <a16:creationId xmlns:a16="http://schemas.microsoft.com/office/drawing/2014/main" id="{43231C53-6BEB-8B35-7E7F-AE3A56AFAD36}"/>
              </a:ext>
            </a:extLst>
          </p:cNvPr>
          <p:cNvSpPr>
            <a:spLocks noGrp="1"/>
          </p:cNvSpPr>
          <p:nvPr>
            <p:ph sz="quarter" idx="14"/>
          </p:nvPr>
        </p:nvSpPr>
        <p:spPr>
          <a:xfrm>
            <a:off x="187779" y="1485105"/>
            <a:ext cx="8890907" cy="4727915"/>
          </a:xfrm>
        </p:spPr>
        <p:txBody>
          <a:bodyPr>
            <a:normAutofit fontScale="92500"/>
          </a:bodyPr>
          <a:lstStyle/>
          <a:p>
            <a:r>
              <a:rPr lang="en-US" dirty="0"/>
              <a:t>Optics began with the development of lenses by the ancient </a:t>
            </a:r>
            <a:r>
              <a:rPr lang="en-US" dirty="0">
                <a:solidFill>
                  <a:srgbClr val="FF0000"/>
                </a:solidFill>
              </a:rPr>
              <a:t>Egyptians</a:t>
            </a:r>
            <a:r>
              <a:rPr lang="en-US" dirty="0"/>
              <a:t> and </a:t>
            </a:r>
            <a:r>
              <a:rPr lang="en-US" dirty="0">
                <a:solidFill>
                  <a:srgbClr val="FF0000"/>
                </a:solidFill>
              </a:rPr>
              <a:t>Mesopotamians</a:t>
            </a:r>
            <a:r>
              <a:rPr lang="en-US" dirty="0"/>
              <a:t>, followed by theories on light and vision developed by ancient Greek philosophers, and the development of geometrical optics in the Greco-Roman</a:t>
            </a:r>
            <a:r>
              <a:rPr lang="en-US" dirty="0">
                <a:solidFill>
                  <a:srgbClr val="7030A0"/>
                </a:solidFill>
              </a:rPr>
              <a:t> </a:t>
            </a:r>
            <a:r>
              <a:rPr lang="en-US" dirty="0"/>
              <a:t>world.</a:t>
            </a:r>
          </a:p>
          <a:p>
            <a:r>
              <a:rPr lang="en-US" dirty="0"/>
              <a:t>Optics was significantly reformed by the developments in the medieval Islamic world, such as the beginnings of physical and physiological optics, and then significantly advanced in early modern Europe, where diffractive optics began. These earlier studies on optics are now known as "classical optics". The term "modern optics" refers to areas of optical research that largely developed in the 20th century, such as wave optics and quantum optics.</a:t>
            </a:r>
          </a:p>
        </p:txBody>
      </p:sp>
      <p:pic>
        <p:nvPicPr>
          <p:cNvPr id="7" name="Picture 6">
            <a:extLst>
              <a:ext uri="{FF2B5EF4-FFF2-40B4-BE49-F238E27FC236}">
                <a16:creationId xmlns:a16="http://schemas.microsoft.com/office/drawing/2014/main" id="{646AC3D4-A6A6-B003-5BD6-871F154D3EB5}"/>
              </a:ext>
            </a:extLst>
          </p:cNvPr>
          <p:cNvPicPr>
            <a:picLocks noChangeAspect="1"/>
          </p:cNvPicPr>
          <p:nvPr/>
        </p:nvPicPr>
        <p:blipFill>
          <a:blip r:embed="rId2"/>
          <a:stretch>
            <a:fillRect/>
          </a:stretch>
        </p:blipFill>
        <p:spPr>
          <a:xfrm>
            <a:off x="9078686" y="1482802"/>
            <a:ext cx="2814748" cy="1946198"/>
          </a:xfrm>
          <a:prstGeom prst="rect">
            <a:avLst/>
          </a:prstGeom>
        </p:spPr>
      </p:pic>
    </p:spTree>
    <p:extLst>
      <p:ext uri="{BB962C8B-B14F-4D97-AF65-F5344CB8AC3E}">
        <p14:creationId xmlns:p14="http://schemas.microsoft.com/office/powerpoint/2010/main" val="97314579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 y="136525"/>
            <a:ext cx="12111644" cy="819149"/>
          </a:xfrm>
        </p:spPr>
        <p:txBody>
          <a:bodyPr>
            <a:normAutofit fontScale="90000"/>
          </a:bodyPr>
          <a:lstStyle/>
          <a:p>
            <a:br>
              <a:rPr lang="en-US" dirty="0"/>
            </a:br>
            <a:r>
              <a:rPr lang="en-US" sz="4000" dirty="0"/>
              <a:t>Theoretical background of optics (4 theories of light)</a:t>
            </a:r>
            <a:br>
              <a:rPr lang="en-US" sz="4000" dirty="0"/>
            </a:br>
            <a:endParaRPr lang="en-US"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7</a:t>
            </a:fld>
            <a:endParaRPr lang="en-US" noProof="0" dirty="0"/>
          </a:p>
        </p:txBody>
      </p:sp>
      <p:sp>
        <p:nvSpPr>
          <p:cNvPr id="3" name="Content Placeholder 2">
            <a:extLst>
              <a:ext uri="{FF2B5EF4-FFF2-40B4-BE49-F238E27FC236}">
                <a16:creationId xmlns:a16="http://schemas.microsoft.com/office/drawing/2014/main" id="{43231C53-6BEB-8B35-7E7F-AE3A56AFAD36}"/>
              </a:ext>
            </a:extLst>
          </p:cNvPr>
          <p:cNvSpPr>
            <a:spLocks noGrp="1"/>
          </p:cNvSpPr>
          <p:nvPr>
            <p:ph sz="quarter" idx="14"/>
          </p:nvPr>
        </p:nvSpPr>
        <p:spPr>
          <a:xfrm>
            <a:off x="646112" y="1485106"/>
            <a:ext cx="11033270" cy="4799316"/>
          </a:xfrm>
        </p:spPr>
        <p:txBody>
          <a:bodyPr>
            <a:normAutofit lnSpcReduction="10000"/>
          </a:bodyPr>
          <a:lstStyle/>
          <a:p>
            <a:pPr marL="0" indent="0">
              <a:buNone/>
            </a:pPr>
            <a:r>
              <a:rPr lang="en-US" dirty="0"/>
              <a:t>The theoretical understanding of light has evolved over centuries, with various theories proposed to explain its nature. Here are four key theories of light:</a:t>
            </a:r>
          </a:p>
          <a:p>
            <a:pPr marL="0" indent="0">
              <a:buNone/>
            </a:pPr>
            <a:r>
              <a:rPr lang="en-US" dirty="0">
                <a:highlight>
                  <a:srgbClr val="00FF00"/>
                </a:highlight>
              </a:rPr>
              <a:t>Newton’s corpuscular theory of light</a:t>
            </a:r>
          </a:p>
          <a:p>
            <a:pPr marL="0" indent="0">
              <a:buNone/>
            </a:pPr>
            <a:r>
              <a:rPr lang="en-US" dirty="0"/>
              <a:t>Newton’s corpuscular theory of light is based on the following points:</a:t>
            </a:r>
          </a:p>
          <a:p>
            <a:pPr marL="0" indent="0">
              <a:buNone/>
            </a:pPr>
            <a:r>
              <a:rPr lang="en-US" dirty="0"/>
              <a:t>1. Light consists of very tiny particles known as “corpuscular”.</a:t>
            </a:r>
          </a:p>
          <a:p>
            <a:pPr marL="0" indent="0">
              <a:buNone/>
            </a:pPr>
            <a:r>
              <a:rPr lang="en-US" dirty="0"/>
              <a:t>2. These corpuscles on emission from the source of light travel in straight line with high velocity.</a:t>
            </a:r>
          </a:p>
          <a:p>
            <a:pPr marL="0" indent="0">
              <a:buNone/>
            </a:pPr>
            <a:r>
              <a:rPr lang="en-US" dirty="0"/>
              <a:t>3. When these particles enter the eyes, they produce image of the object or sensation of vision.</a:t>
            </a:r>
          </a:p>
          <a:p>
            <a:pPr marL="0" indent="0">
              <a:buNone/>
            </a:pPr>
            <a:r>
              <a:rPr lang="en-US" dirty="0"/>
              <a:t>4. Corpuscles of different colors have different sizes.</a:t>
            </a:r>
          </a:p>
        </p:txBody>
      </p:sp>
    </p:spTree>
    <p:extLst>
      <p:ext uri="{BB962C8B-B14F-4D97-AF65-F5344CB8AC3E}">
        <p14:creationId xmlns:p14="http://schemas.microsoft.com/office/powerpoint/2010/main" val="303129174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 y="136525"/>
            <a:ext cx="12111644" cy="819149"/>
          </a:xfrm>
        </p:spPr>
        <p:txBody>
          <a:bodyPr>
            <a:normAutofit fontScale="90000"/>
          </a:bodyPr>
          <a:lstStyle/>
          <a:p>
            <a:br>
              <a:rPr lang="en-US" dirty="0"/>
            </a:br>
            <a:r>
              <a:rPr lang="en-US" sz="4000" dirty="0"/>
              <a:t>Theoretical background of optics (4 theories of light)</a:t>
            </a:r>
            <a:br>
              <a:rPr lang="en-US" sz="4000" dirty="0"/>
            </a:br>
            <a:endParaRPr lang="en-US"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8</a:t>
            </a:fld>
            <a:endParaRPr lang="en-US" noProof="0" dirty="0"/>
          </a:p>
        </p:txBody>
      </p:sp>
      <p:sp>
        <p:nvSpPr>
          <p:cNvPr id="3" name="Content Placeholder 2">
            <a:extLst>
              <a:ext uri="{FF2B5EF4-FFF2-40B4-BE49-F238E27FC236}">
                <a16:creationId xmlns:a16="http://schemas.microsoft.com/office/drawing/2014/main" id="{43231C53-6BEB-8B35-7E7F-AE3A56AFAD36}"/>
              </a:ext>
            </a:extLst>
          </p:cNvPr>
          <p:cNvSpPr>
            <a:spLocks noGrp="1"/>
          </p:cNvSpPr>
          <p:nvPr>
            <p:ph sz="quarter" idx="14"/>
          </p:nvPr>
        </p:nvSpPr>
        <p:spPr>
          <a:xfrm>
            <a:off x="646112" y="1485106"/>
            <a:ext cx="11033270" cy="4799316"/>
          </a:xfrm>
        </p:spPr>
        <p:txBody>
          <a:bodyPr>
            <a:normAutofit fontScale="85000" lnSpcReduction="20000"/>
          </a:bodyPr>
          <a:lstStyle/>
          <a:p>
            <a:pPr marL="0" indent="0">
              <a:buNone/>
            </a:pPr>
            <a:r>
              <a:rPr lang="en-US" sz="2800" dirty="0"/>
              <a:t>The theoretical understanding of light has evolved over centuries, with various theories proposed to explain its nature. Here are four key theories of light:</a:t>
            </a:r>
          </a:p>
          <a:p>
            <a:pPr marL="0" indent="0">
              <a:buNone/>
            </a:pPr>
            <a:r>
              <a:rPr lang="en-US" dirty="0">
                <a:highlight>
                  <a:srgbClr val="00FF00"/>
                </a:highlight>
              </a:rPr>
              <a:t>Huygens’s wave theory of light</a:t>
            </a:r>
          </a:p>
          <a:p>
            <a:pPr marL="0" indent="0">
              <a:buNone/>
            </a:pPr>
            <a:r>
              <a:rPr lang="en-US" dirty="0"/>
              <a:t>Christian Huygens proposed the wave theory of light. According to Huygens’s wave theory:</a:t>
            </a:r>
          </a:p>
          <a:p>
            <a:pPr marL="0" indent="0">
              <a:buNone/>
            </a:pPr>
            <a:r>
              <a:rPr lang="en-US" dirty="0"/>
              <a:t>1. Each point in a source of light sends out waves in all directions in hypothetical medium called "ETHER".</a:t>
            </a:r>
          </a:p>
          <a:p>
            <a:pPr marL="0" indent="0">
              <a:buNone/>
            </a:pPr>
            <a:r>
              <a:rPr lang="en-US" dirty="0"/>
              <a:t>2. Light is a form of energy.</a:t>
            </a:r>
          </a:p>
          <a:p>
            <a:pPr marL="0" indent="0">
              <a:buNone/>
            </a:pPr>
            <a:r>
              <a:rPr lang="en-US" dirty="0"/>
              <a:t>3. Light travels in the form of waves.</a:t>
            </a:r>
          </a:p>
          <a:p>
            <a:pPr marL="0" indent="0">
              <a:buNone/>
            </a:pPr>
            <a:r>
              <a:rPr lang="en-US" dirty="0"/>
              <a:t>4. A medium is necessary for the propagation of waves &amp; the whole space is filled with an imaginary medium </a:t>
            </a:r>
          </a:p>
          <a:p>
            <a:pPr marL="0" indent="0">
              <a:buNone/>
            </a:pPr>
            <a:r>
              <a:rPr lang="en-US" dirty="0"/>
              <a:t>called Ether</a:t>
            </a:r>
          </a:p>
          <a:p>
            <a:pPr marL="0" indent="0">
              <a:buNone/>
            </a:pPr>
            <a:r>
              <a:rPr lang="en-US" dirty="0"/>
              <a:t>5. Light waves have very short-wave length.</a:t>
            </a:r>
          </a:p>
        </p:txBody>
      </p:sp>
    </p:spTree>
    <p:extLst>
      <p:ext uri="{BB962C8B-B14F-4D97-AF65-F5344CB8AC3E}">
        <p14:creationId xmlns:p14="http://schemas.microsoft.com/office/powerpoint/2010/main" val="266275492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 y="136525"/>
            <a:ext cx="12111644" cy="819149"/>
          </a:xfrm>
        </p:spPr>
        <p:txBody>
          <a:bodyPr>
            <a:normAutofit fontScale="90000"/>
          </a:bodyPr>
          <a:lstStyle/>
          <a:p>
            <a:br>
              <a:rPr lang="en-US" dirty="0"/>
            </a:br>
            <a:r>
              <a:rPr lang="en-US" sz="4000" dirty="0"/>
              <a:t>Theoretical background of optics (4 theories of light)</a:t>
            </a:r>
            <a:br>
              <a:rPr lang="en-US" sz="4000" dirty="0"/>
            </a:br>
            <a:endParaRPr lang="en-US"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9</a:t>
            </a:fld>
            <a:endParaRPr lang="en-US" noProof="0" dirty="0"/>
          </a:p>
        </p:txBody>
      </p:sp>
      <p:sp>
        <p:nvSpPr>
          <p:cNvPr id="3" name="Content Placeholder 2">
            <a:extLst>
              <a:ext uri="{FF2B5EF4-FFF2-40B4-BE49-F238E27FC236}">
                <a16:creationId xmlns:a16="http://schemas.microsoft.com/office/drawing/2014/main" id="{43231C53-6BEB-8B35-7E7F-AE3A56AFAD36}"/>
              </a:ext>
            </a:extLst>
          </p:cNvPr>
          <p:cNvSpPr>
            <a:spLocks noGrp="1"/>
          </p:cNvSpPr>
          <p:nvPr>
            <p:ph sz="quarter" idx="14"/>
          </p:nvPr>
        </p:nvSpPr>
        <p:spPr>
          <a:xfrm>
            <a:off x="646112" y="1485106"/>
            <a:ext cx="11033270" cy="4799316"/>
          </a:xfrm>
        </p:spPr>
        <p:txBody>
          <a:bodyPr>
            <a:normAutofit/>
          </a:bodyPr>
          <a:lstStyle/>
          <a:p>
            <a:pPr marL="0" indent="0">
              <a:buNone/>
            </a:pPr>
            <a:r>
              <a:rPr lang="en-US" dirty="0"/>
              <a:t>The theoretical understanding of light has evolved over centuries, with various theories proposed to explain its nature. Here are four key theories of light:</a:t>
            </a:r>
          </a:p>
          <a:p>
            <a:pPr marL="0" indent="0">
              <a:buNone/>
            </a:pPr>
            <a:r>
              <a:rPr lang="en-US" dirty="0">
                <a:highlight>
                  <a:srgbClr val="00FF00"/>
                </a:highlight>
              </a:rPr>
              <a:t>Quantum theory of light</a:t>
            </a:r>
          </a:p>
          <a:p>
            <a:pPr marL="0" indent="0">
              <a:buNone/>
            </a:pPr>
            <a:r>
              <a:rPr lang="en-US" dirty="0"/>
              <a:t>Quantum theory was put forward by MAX-PLANCK in 1905. According to quantum theory </a:t>
            </a:r>
          </a:p>
          <a:p>
            <a:pPr marL="0" indent="0">
              <a:buNone/>
            </a:pPr>
            <a:r>
              <a:rPr lang="en-US" dirty="0"/>
              <a:t>“Energy radiated or absorbed cannot have any fractional value. This energy must be an integral multiple of a fixed quantity of energy. This quantity is called “QUANTUM”</a:t>
            </a:r>
          </a:p>
        </p:txBody>
      </p:sp>
    </p:spTree>
    <p:extLst>
      <p:ext uri="{BB962C8B-B14F-4D97-AF65-F5344CB8AC3E}">
        <p14:creationId xmlns:p14="http://schemas.microsoft.com/office/powerpoint/2010/main" val="3302281483"/>
      </p:ext>
    </p:extLst>
  </p:cSld>
  <p:clrMapOvr>
    <a:masterClrMapping/>
  </p:clrMapOvr>
  <p:transition spd="med">
    <p:pull/>
  </p:transition>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3.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1394</Words>
  <Application>Microsoft Office PowerPoint</Application>
  <PresentationFormat>Widescreen</PresentationFormat>
  <Paragraphs>107</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Bahnschrift</vt:lpstr>
      <vt:lpstr>Calibri</vt:lpstr>
      <vt:lpstr>GothamSSm</vt:lpstr>
      <vt:lpstr>Poppins</vt:lpstr>
      <vt:lpstr>ColorBlockVTI</vt:lpstr>
      <vt:lpstr>WELCOME TO OUR PRESENTATION</vt:lpstr>
      <vt:lpstr>Presented To</vt:lpstr>
      <vt:lpstr>Our Team</vt:lpstr>
      <vt:lpstr> Area Covered</vt:lpstr>
      <vt:lpstr>Introduction</vt:lpstr>
      <vt:lpstr>Concept of historical background of Optics</vt:lpstr>
      <vt:lpstr> Theoretical background of optics (4 theories of light) </vt:lpstr>
      <vt:lpstr> Theoretical background of optics (4 theories of light) </vt:lpstr>
      <vt:lpstr> Theoretical background of optics (4 theories of light) </vt:lpstr>
      <vt:lpstr> Theoretical background of optics (4 theories of light) </vt:lpstr>
      <vt:lpstr>Reflection of Light</vt:lpstr>
      <vt:lpstr>Refraction of Light</vt:lpstr>
      <vt:lpstr>Total Internal Reflection</vt:lpstr>
      <vt:lpstr>Critical Angle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2023-12-30T15:03:36Z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